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93"/>
  </p:notesMasterIdLst>
  <p:sldIdLst>
    <p:sldId id="2076136518" r:id="rId9"/>
    <p:sldId id="2076138374" r:id="rId10"/>
    <p:sldId id="2147470492"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147470489" r:id="rId32"/>
    <p:sldId id="2147470490" r:id="rId33"/>
    <p:sldId id="2147470491" r:id="rId34"/>
    <p:sldId id="2076138358" r:id="rId35"/>
    <p:sldId id="2076138359" r:id="rId36"/>
    <p:sldId id="2147470487" r:id="rId37"/>
    <p:sldId id="2076138339" r:id="rId38"/>
    <p:sldId id="2076138340" r:id="rId39"/>
    <p:sldId id="2076137948" r:id="rId40"/>
    <p:sldId id="2076138342" r:id="rId41"/>
    <p:sldId id="2076138343" r:id="rId42"/>
    <p:sldId id="2076138344" r:id="rId43"/>
    <p:sldId id="2076138345" r:id="rId44"/>
    <p:sldId id="2076138346" r:id="rId45"/>
    <p:sldId id="2076138347" r:id="rId46"/>
    <p:sldId id="2076138348" r:id="rId47"/>
    <p:sldId id="2076138349" r:id="rId48"/>
    <p:sldId id="2076138350" r:id="rId49"/>
    <p:sldId id="2076138351" r:id="rId50"/>
    <p:sldId id="2076138352" r:id="rId51"/>
    <p:sldId id="2076138353" r:id="rId52"/>
    <p:sldId id="2076138357" r:id="rId53"/>
    <p:sldId id="2076138354" r:id="rId54"/>
    <p:sldId id="2076138355" r:id="rId55"/>
    <p:sldId id="2147470484" r:id="rId56"/>
    <p:sldId id="2076138360" r:id="rId57"/>
    <p:sldId id="2076138361" r:id="rId58"/>
    <p:sldId id="2076138362" r:id="rId59"/>
    <p:sldId id="2076138363" r:id="rId60"/>
    <p:sldId id="2076138364" r:id="rId61"/>
    <p:sldId id="2076138365" r:id="rId62"/>
    <p:sldId id="2076138366" r:id="rId63"/>
    <p:sldId id="2147470486" r:id="rId64"/>
    <p:sldId id="2076138367" r:id="rId65"/>
    <p:sldId id="2076138368" r:id="rId66"/>
    <p:sldId id="2076138369" r:id="rId67"/>
    <p:sldId id="2147470493" r:id="rId68"/>
    <p:sldId id="2147470494" r:id="rId69"/>
    <p:sldId id="2147470476" r:id="rId70"/>
    <p:sldId id="2147470479" r:id="rId71"/>
    <p:sldId id="2147470480" r:id="rId72"/>
    <p:sldId id="2147470481" r:id="rId73"/>
    <p:sldId id="2076137952" r:id="rId74"/>
    <p:sldId id="2076138303" r:id="rId75"/>
    <p:sldId id="2076138304" r:id="rId76"/>
    <p:sldId id="2076137740" r:id="rId77"/>
    <p:sldId id="2076138305" r:id="rId78"/>
    <p:sldId id="2076137814" r:id="rId79"/>
    <p:sldId id="2076136689" r:id="rId80"/>
    <p:sldId id="2147470482" r:id="rId81"/>
    <p:sldId id="9885" r:id="rId82"/>
    <p:sldId id="2076136705" r:id="rId83"/>
    <p:sldId id="9886" r:id="rId84"/>
    <p:sldId id="9981" r:id="rId85"/>
    <p:sldId id="2076138297" r:id="rId86"/>
    <p:sldId id="9937" r:id="rId87"/>
    <p:sldId id="9933" r:id="rId88"/>
    <p:sldId id="338" r:id="rId89"/>
    <p:sldId id="2076138372" r:id="rId90"/>
    <p:sldId id="2076138373" r:id="rId91"/>
    <p:sldId id="2147470483"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74"/>
            <p14:sldId id="2147470492"/>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147470489"/>
            <p14:sldId id="2147470490"/>
            <p14:sldId id="2147470491"/>
            <p14:sldId id="2076138358"/>
            <p14:sldId id="2076138359"/>
            <p14:sldId id="2147470487"/>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7"/>
            <p14:sldId id="2076138354"/>
            <p14:sldId id="2076138355"/>
            <p14:sldId id="2147470484"/>
            <p14:sldId id="2076138360"/>
            <p14:sldId id="2076138361"/>
            <p14:sldId id="2076138362"/>
            <p14:sldId id="2076138363"/>
            <p14:sldId id="2076138364"/>
            <p14:sldId id="2076138365"/>
            <p14:sldId id="2076138366"/>
            <p14:sldId id="2147470486"/>
            <p14:sldId id="2076138367"/>
            <p14:sldId id="2076138368"/>
            <p14:sldId id="2076138369"/>
            <p14:sldId id="2147470493"/>
            <p14:sldId id="2147470494"/>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3" autoAdjust="0"/>
    <p:restoredTop sz="64855" autoAdjust="0"/>
  </p:normalViewPr>
  <p:slideViewPr>
    <p:cSldViewPr snapToGrid="0">
      <p:cViewPr varScale="1">
        <p:scale>
          <a:sx n="111" d="100"/>
          <a:sy n="111" d="100"/>
        </p:scale>
        <p:origin x="384" y="72"/>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slide" Target="slides/slide81.xml"/><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notesMaster" Target="notesMasters/notesMaster1.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887047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740006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278081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48889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5/26/2022 12:55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5/26/2022 12:55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9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5/26/2022 12:55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5/26/2022 12:55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5/26/2022 12:55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518277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5/26/2022 12:55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5/26/2022 12:55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5/26/2022 12:55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5/26/2022 12:55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5/26/2022 12:55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a:p>
            <a:r>
              <a:rPr lang="en-US" dirty="0"/>
              <a:t>Here is a great representation of an ONNX model rendered with the </a:t>
            </a:r>
            <a:r>
              <a:rPr lang="en-US" dirty="0" err="1"/>
              <a:t>Netron</a:t>
            </a:r>
            <a:r>
              <a:rPr lang="en-US" dirty="0"/>
              <a:t> viewer. Notice how ONNX represents all categories of components of an ML pipeline (inputs, encoders, scalers, imputers, feature vectorizers, ML models, </a:t>
            </a:r>
            <a:r>
              <a:rPr lang="en-US"/>
              <a:t>and outputs).</a:t>
            </a:r>
            <a:endParaRPr lang="en-US" dirty="0"/>
          </a:p>
          <a:p>
            <a:endParaRPr lang="en-US" dirty="0"/>
          </a:p>
          <a:p>
            <a:r>
              <a:rPr lang="en-US" dirty="0"/>
              <a:t>https://netron.app/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5/26/2022 12:55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45739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https://docs.microsoft.com/en-us/azure/sql-data-warehouse/sql-data-warehouse-workload-isolation</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5/26/2022 12:55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61" Type="http://schemas.openxmlformats.org/officeDocument/2006/relationships/slideLayout" Target="../slideLayouts/slideLayout168.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38.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2.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4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42.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5.png"/><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 Id="rId14" Type="http://schemas.openxmlformats.org/officeDocument/2006/relationships/image" Target="../media/image109.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svg"/><Relationship Id="rId12"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png"/><Relationship Id="rId9"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42.xml"/><Relationship Id="rId6" Type="http://schemas.openxmlformats.org/officeDocument/2006/relationships/image" Target="../media/image119.png"/><Relationship Id="rId5" Type="http://schemas.openxmlformats.org/officeDocument/2006/relationships/image" Target="../media/image130.sv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56.xml"/><Relationship Id="rId4" Type="http://schemas.openxmlformats.org/officeDocument/2006/relationships/image" Target="../media/image138.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6.xml"/><Relationship Id="rId5" Type="http://schemas.openxmlformats.org/officeDocument/2006/relationships/image" Target="../media/image142.png"/><Relationship Id="rId4"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svg"/><Relationship Id="rId2" Type="http://schemas.openxmlformats.org/officeDocument/2006/relationships/notesSlide" Target="../notesSlides/notesSlide40.xml"/><Relationship Id="rId1" Type="http://schemas.openxmlformats.org/officeDocument/2006/relationships/slideLayout" Target="../slideLayouts/slideLayout16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sv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emf"/><Relationship Id="rId14" Type="http://schemas.openxmlformats.org/officeDocument/2006/relationships/image" Target="../media/image154.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notesSlide" Target="../notesSlides/notesSlide47.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0.xml"/><Relationship Id="rId1" Type="http://schemas.openxmlformats.org/officeDocument/2006/relationships/slideLayout" Target="../slideLayouts/slideLayout72.xml"/><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7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70.png"/></Relationships>
</file>

<file path=ppt/slides/_rels/slide8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71.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3"/>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2748217"/>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11:45-12:45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12:45-13:25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13:25-13:45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13:45-14:00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14:00-14:45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14:45-15:00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3"/>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4"/>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Optimizing Spark Performance</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Use the right data abstraction</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DataFrames</a:t>
            </a:r>
          </a:p>
          <a:p>
            <a:endParaRPr lang="en-US" sz="2000" dirty="0">
              <a:solidFill>
                <a:schemeClr val="bg1"/>
              </a:solidFill>
            </a:endParaRPr>
          </a:p>
          <a:p>
            <a:r>
              <a:rPr lang="en-US" sz="2000" dirty="0">
                <a:solidFill>
                  <a:schemeClr val="bg1"/>
                </a:solidFill>
              </a:rPr>
              <a:t>Best choice in most cases</a:t>
            </a:r>
          </a:p>
          <a:p>
            <a:r>
              <a:rPr lang="en-US" sz="2000" dirty="0">
                <a:solidFill>
                  <a:schemeClr val="bg1"/>
                </a:solidFill>
              </a:rPr>
              <a:t>Catalyst optimization</a:t>
            </a:r>
          </a:p>
          <a:p>
            <a:r>
              <a:rPr lang="en-US" sz="2000" dirty="0">
                <a:solidFill>
                  <a:schemeClr val="bg1"/>
                </a:solidFill>
              </a:rPr>
              <a:t>Whole-stage code generation</a:t>
            </a:r>
          </a:p>
          <a:p>
            <a:r>
              <a:rPr lang="en-US" sz="2000" dirty="0">
                <a:solidFill>
                  <a:schemeClr val="bg1"/>
                </a:solidFill>
              </a:rPr>
              <a:t>Direct memory access</a:t>
            </a:r>
          </a:p>
          <a:p>
            <a:r>
              <a:rPr lang="en-US" sz="2000" dirty="0">
                <a:solidFill>
                  <a:schemeClr val="bg1"/>
                </a:solidFill>
              </a:rPr>
              <a:t>Low GC overhead</a:t>
            </a:r>
          </a:p>
          <a:p>
            <a:r>
              <a:rPr lang="en-US" sz="2000" dirty="0">
                <a:solidFill>
                  <a:schemeClr val="bg1"/>
                </a:solidFill>
              </a:rPr>
              <a:t>Less dev friendly than DataSets</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RDDs</a:t>
            </a:r>
          </a:p>
          <a:p>
            <a:endParaRPr lang="en-US" sz="2000" dirty="0">
              <a:solidFill>
                <a:schemeClr val="bg1"/>
              </a:solidFill>
            </a:endParaRPr>
          </a:p>
          <a:p>
            <a:r>
              <a:rPr lang="en-US" sz="2000" dirty="0">
                <a:solidFill>
                  <a:schemeClr val="bg1"/>
                </a:solidFill>
              </a:rPr>
              <a:t>Except for very special cases (new custom RDD), they are not needed</a:t>
            </a:r>
          </a:p>
          <a:p>
            <a:r>
              <a:rPr lang="en-US" sz="2000" dirty="0">
                <a:solidFill>
                  <a:schemeClr val="bg1"/>
                </a:solidFill>
              </a:rPr>
              <a:t>No Catalyst optimization</a:t>
            </a:r>
          </a:p>
          <a:p>
            <a:r>
              <a:rPr lang="en-US" sz="2000" dirty="0">
                <a:solidFill>
                  <a:schemeClr val="bg1"/>
                </a:solidFill>
              </a:rPr>
              <a:t>No whole-stage code generation</a:t>
            </a:r>
          </a:p>
          <a:p>
            <a:r>
              <a:rPr lang="en-US" sz="2000" dirty="0">
                <a:solidFill>
                  <a:schemeClr val="bg1"/>
                </a:solidFill>
              </a:rPr>
              <a:t>High GC overhead</a:t>
            </a:r>
          </a:p>
          <a:p>
            <a:r>
              <a:rPr lang="en-US" sz="2000" dirty="0">
                <a:solidFill>
                  <a:schemeClr val="bg1"/>
                </a:solidFill>
              </a:rPr>
              <a:t>Require Spark 1.x legacy APIs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46666" y="1550505"/>
            <a:ext cx="3403468" cy="51922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DataSets</a:t>
            </a:r>
          </a:p>
          <a:p>
            <a:endParaRPr lang="en-US" sz="2000" dirty="0">
              <a:solidFill>
                <a:schemeClr val="bg1"/>
              </a:solidFill>
            </a:endParaRPr>
          </a:p>
          <a:p>
            <a:r>
              <a:rPr lang="en-US" sz="2000" dirty="0">
                <a:solidFill>
                  <a:schemeClr val="bg1"/>
                </a:solidFill>
              </a:rPr>
              <a:t>Good in complex ETL pipelines</a:t>
            </a:r>
          </a:p>
          <a:p>
            <a:r>
              <a:rPr lang="en-US" sz="2000" dirty="0">
                <a:solidFill>
                  <a:schemeClr val="bg1"/>
                </a:solidFill>
              </a:rPr>
              <a:t>Considerable performance hit in aggregations</a:t>
            </a:r>
          </a:p>
          <a:p>
            <a:r>
              <a:rPr lang="en-US" sz="2000" dirty="0">
                <a:solidFill>
                  <a:schemeClr val="bg1"/>
                </a:solidFill>
              </a:rPr>
              <a:t>Catalyst optimization</a:t>
            </a:r>
          </a:p>
          <a:p>
            <a:r>
              <a:rPr lang="en-US" sz="2000" dirty="0">
                <a:solidFill>
                  <a:schemeClr val="bg1"/>
                </a:solidFill>
              </a:rPr>
              <a:t>Dev friendly</a:t>
            </a:r>
          </a:p>
          <a:p>
            <a:r>
              <a:rPr lang="en-US" sz="2000" dirty="0">
                <a:solidFill>
                  <a:schemeClr val="bg1"/>
                </a:solidFill>
              </a:rPr>
              <a:t>Serialization/</a:t>
            </a:r>
            <a:r>
              <a:rPr lang="en-US" sz="2000" dirty="0" err="1">
                <a:solidFill>
                  <a:schemeClr val="bg1"/>
                </a:solidFill>
              </a:rPr>
              <a:t>deserializatioverhead</a:t>
            </a:r>
            <a:endParaRPr lang="en-US" sz="2000" dirty="0">
              <a:solidFill>
                <a:schemeClr val="bg1"/>
              </a:solidFill>
            </a:endParaRPr>
          </a:p>
          <a:p>
            <a:r>
              <a:rPr lang="en-US" sz="2000" dirty="0">
                <a:solidFill>
                  <a:schemeClr val="bg1"/>
                </a:solidFill>
              </a:rPr>
              <a:t>High GC overhead</a:t>
            </a:r>
          </a:p>
          <a:p>
            <a:r>
              <a:rPr lang="en-US" sz="2000" dirty="0">
                <a:solidFill>
                  <a:schemeClr val="bg1"/>
                </a:solidFill>
              </a:rPr>
              <a:t>Breaks whole-stage code generation</a:t>
            </a:r>
          </a:p>
        </p:txBody>
      </p:sp>
    </p:spTree>
    <p:extLst>
      <p:ext uri="{BB962C8B-B14F-4D97-AF65-F5344CB8AC3E}">
        <p14:creationId xmlns:p14="http://schemas.microsoft.com/office/powerpoint/2010/main" val="195587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Data formats, cache, and memory</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 formats</a:t>
            </a:r>
          </a:p>
          <a:p>
            <a:endParaRPr lang="en-US" sz="2000" dirty="0">
              <a:solidFill>
                <a:schemeClr val="bg1"/>
              </a:solidFill>
            </a:endParaRPr>
          </a:p>
          <a:p>
            <a:r>
              <a:rPr lang="en-US" sz="2000" dirty="0">
                <a:solidFill>
                  <a:schemeClr val="bg1"/>
                </a:solidFill>
              </a:rPr>
              <a:t>Standard formats (CSV, JSON, XML, PARQUET, ORC, AVRO)</a:t>
            </a:r>
          </a:p>
          <a:p>
            <a:r>
              <a:rPr lang="en-US" sz="2000" dirty="0">
                <a:solidFill>
                  <a:schemeClr val="bg1"/>
                </a:solidFill>
              </a:rPr>
              <a:t>Extensible via external data sources</a:t>
            </a:r>
          </a:p>
          <a:p>
            <a:r>
              <a:rPr lang="en-US" sz="2000" dirty="0">
                <a:solidFill>
                  <a:schemeClr val="bg1"/>
                </a:solidFill>
              </a:rPr>
              <a:t>Best format is PARQUET with SNAPPY compression</a:t>
            </a:r>
          </a:p>
          <a:p>
            <a:r>
              <a:rPr lang="en-US" sz="2000" dirty="0">
                <a:solidFill>
                  <a:schemeClr val="bg1"/>
                </a:solidFill>
              </a:rPr>
              <a:t>SNAPPY can be larger than GZIP but decompresses faster</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Memory</a:t>
            </a:r>
          </a:p>
          <a:p>
            <a:endParaRPr lang="en-US" sz="2000" dirty="0">
              <a:solidFill>
                <a:schemeClr val="bg1"/>
              </a:solidFill>
            </a:endParaRPr>
          </a:p>
          <a:p>
            <a:r>
              <a:rPr lang="en-US" sz="2000" dirty="0">
                <a:solidFill>
                  <a:schemeClr val="bg1"/>
                </a:solidFill>
              </a:rPr>
              <a:t>Prefer smaller partitions</a:t>
            </a:r>
          </a:p>
          <a:p>
            <a:r>
              <a:rPr lang="en-US" sz="2000" dirty="0">
                <a:solidFill>
                  <a:schemeClr val="bg1"/>
                </a:solidFill>
              </a:rPr>
              <a:t>With partitioning, keep in mind data size, types, and distribution</a:t>
            </a:r>
          </a:p>
          <a:p>
            <a:r>
              <a:rPr lang="en-US" sz="2000" dirty="0">
                <a:solidFill>
                  <a:schemeClr val="bg1"/>
                </a:solidFill>
              </a:rPr>
              <a:t>Consider </a:t>
            </a:r>
            <a:r>
              <a:rPr lang="en-US" sz="2000" dirty="0" err="1">
                <a:solidFill>
                  <a:schemeClr val="bg1"/>
                </a:solidFill>
              </a:rPr>
              <a:t>Kryo</a:t>
            </a:r>
            <a:r>
              <a:rPr lang="en-US" sz="2000" dirty="0">
                <a:solidFill>
                  <a:schemeClr val="bg1"/>
                </a:solidFill>
              </a:rPr>
              <a:t> data serialization instead of Java</a:t>
            </a:r>
          </a:p>
          <a:p>
            <a:r>
              <a:rPr lang="en-US" sz="2000" dirty="0">
                <a:solidFill>
                  <a:schemeClr val="bg1"/>
                </a:solidFill>
              </a:rPr>
              <a:t>Monitor and tune Spark configuration settings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18040"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Cache</a:t>
            </a:r>
          </a:p>
          <a:p>
            <a:endParaRPr lang="en-US" sz="2000" dirty="0">
              <a:solidFill>
                <a:schemeClr val="bg1"/>
              </a:solidFill>
            </a:endParaRPr>
          </a:p>
          <a:p>
            <a:r>
              <a:rPr lang="en-US" sz="2000" dirty="0">
                <a:solidFill>
                  <a:schemeClr val="bg1"/>
                </a:solidFill>
              </a:rPr>
              <a:t>Native mechanisms (.persist(), .cache(), CACHE TABLE)</a:t>
            </a:r>
          </a:p>
          <a:p>
            <a:r>
              <a:rPr lang="en-US" sz="2000" dirty="0">
                <a:solidFill>
                  <a:schemeClr val="bg1"/>
                </a:solidFill>
              </a:rPr>
              <a:t>Effective with small data sets and ETL pipelines to cache intermediate results</a:t>
            </a:r>
          </a:p>
          <a:p>
            <a:r>
              <a:rPr lang="en-US" sz="2000" dirty="0">
                <a:solidFill>
                  <a:schemeClr val="bg1"/>
                </a:solidFill>
              </a:rPr>
              <a:t>Native caching does not work well with partitioning</a:t>
            </a:r>
          </a:p>
        </p:txBody>
      </p:sp>
    </p:spTree>
    <p:extLst>
      <p:ext uri="{BB962C8B-B14F-4D97-AF65-F5344CB8AC3E}">
        <p14:creationId xmlns:p14="http://schemas.microsoft.com/office/powerpoint/2010/main" val="14244726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Other considerations</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33907" y="1296062"/>
            <a:ext cx="11124185"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00" dirty="0">
                <a:solidFill>
                  <a:schemeClr val="bg1"/>
                </a:solidFill>
              </a:rPr>
              <a:t>Optimize data serialization (</a:t>
            </a:r>
            <a:r>
              <a:rPr lang="en-US" sz="2000" dirty="0" err="1">
                <a:solidFill>
                  <a:schemeClr val="bg1"/>
                </a:solidFill>
              </a:rPr>
              <a:t>Kryo</a:t>
            </a:r>
            <a:r>
              <a:rPr lang="en-US" sz="2000" dirty="0">
                <a:solidFill>
                  <a:schemeClr val="bg1"/>
                </a:solidFill>
              </a:rPr>
              <a:t> vs. Java)</a:t>
            </a:r>
          </a:p>
          <a:p>
            <a:endParaRPr lang="en-US" sz="2000" dirty="0">
              <a:solidFill>
                <a:schemeClr val="bg1"/>
              </a:solidFill>
            </a:endParaRPr>
          </a:p>
          <a:p>
            <a:r>
              <a:rPr lang="en-US" sz="2000" dirty="0">
                <a:solidFill>
                  <a:schemeClr val="bg1"/>
                </a:solidFill>
              </a:rPr>
              <a:t>Use bucketing – works well for partitioning on large numbers of values (e.g., product ids)</a:t>
            </a:r>
          </a:p>
          <a:p>
            <a:pPr lvl="1"/>
            <a:r>
              <a:rPr lang="en-US" sz="1200" dirty="0">
                <a:solidFill>
                  <a:schemeClr val="bg1"/>
                </a:solidFill>
              </a:rPr>
              <a:t>Buckets are determined by hashing the bucket key of each row</a:t>
            </a:r>
          </a:p>
          <a:p>
            <a:pPr lvl="1"/>
            <a:r>
              <a:rPr lang="en-US" sz="1200" dirty="0">
                <a:solidFill>
                  <a:schemeClr val="bg1"/>
                </a:solidFill>
              </a:rPr>
              <a:t>Bucketed tables store metadata about how they are bucketed and sorted</a:t>
            </a:r>
          </a:p>
          <a:p>
            <a:endParaRPr lang="en-US" sz="2000" dirty="0">
              <a:solidFill>
                <a:schemeClr val="bg1"/>
              </a:solidFill>
            </a:endParaRPr>
          </a:p>
          <a:p>
            <a:r>
              <a:rPr lang="en-US" sz="2000" dirty="0">
                <a:solidFill>
                  <a:schemeClr val="bg1"/>
                </a:solidFill>
              </a:rPr>
              <a:t>Optimize joins and shuffles</a:t>
            </a:r>
          </a:p>
          <a:p>
            <a:pPr lvl="1"/>
            <a:r>
              <a:rPr lang="en-US" sz="1200" dirty="0">
                <a:solidFill>
                  <a:schemeClr val="bg1"/>
                </a:solidFill>
              </a:rPr>
              <a:t>Look for data skews</a:t>
            </a:r>
          </a:p>
          <a:p>
            <a:pPr lvl="1"/>
            <a:r>
              <a:rPr lang="en-US" sz="1200" dirty="0">
                <a:solidFill>
                  <a:schemeClr val="bg1"/>
                </a:solidFill>
              </a:rPr>
              <a:t>Check join types (</a:t>
            </a:r>
            <a:r>
              <a:rPr lang="en-US" sz="1200" dirty="0" err="1">
                <a:solidFill>
                  <a:schemeClr val="bg1"/>
                </a:solidFill>
              </a:rPr>
              <a:t>SortMerge</a:t>
            </a:r>
            <a:r>
              <a:rPr lang="en-US" sz="1200" dirty="0">
                <a:solidFill>
                  <a:schemeClr val="bg1"/>
                </a:solidFill>
              </a:rPr>
              <a:t> is default, but Broadcast might work better for smaller data sets or asymmetric joins)</a:t>
            </a:r>
          </a:p>
          <a:p>
            <a:pPr lvl="1"/>
            <a:r>
              <a:rPr lang="en-US" sz="1200" dirty="0">
                <a:solidFill>
                  <a:schemeClr val="bg1"/>
                </a:solidFill>
              </a:rPr>
              <a:t>Merge join is available for bucketed tables</a:t>
            </a:r>
          </a:p>
          <a:p>
            <a:pPr lvl="1"/>
            <a:r>
              <a:rPr lang="en-US" sz="1200" dirty="0">
                <a:solidFill>
                  <a:schemeClr val="bg1"/>
                </a:solidFill>
              </a:rPr>
              <a:t>The order of joins matters</a:t>
            </a:r>
          </a:p>
          <a:p>
            <a:endParaRPr lang="en-US" sz="2000" dirty="0">
              <a:solidFill>
                <a:schemeClr val="bg1"/>
              </a:solidFill>
            </a:endParaRPr>
          </a:p>
          <a:p>
            <a:r>
              <a:rPr lang="en-US" sz="2000" dirty="0">
                <a:solidFill>
                  <a:schemeClr val="bg1"/>
                </a:solidFill>
              </a:rPr>
              <a:t>Select the correct executor size</a:t>
            </a:r>
          </a:p>
          <a:p>
            <a:endParaRPr lang="en-US" sz="2000" dirty="0">
              <a:solidFill>
                <a:schemeClr val="bg1"/>
              </a:solidFill>
            </a:endParaRPr>
          </a:p>
          <a:p>
            <a:r>
              <a:rPr lang="en-US" sz="2000" dirty="0">
                <a:solidFill>
                  <a:schemeClr val="bg1"/>
                </a:solidFill>
              </a:rPr>
              <a:t>Optimize job execution</a:t>
            </a:r>
          </a:p>
          <a:p>
            <a:pPr lvl="1"/>
            <a:r>
              <a:rPr lang="en-US" sz="1200" dirty="0">
                <a:solidFill>
                  <a:schemeClr val="bg1"/>
                </a:solidFill>
              </a:rPr>
              <a:t>Cache as necessary</a:t>
            </a:r>
          </a:p>
          <a:p>
            <a:pPr lvl="1"/>
            <a:r>
              <a:rPr lang="en-US" sz="1200" dirty="0">
                <a:solidFill>
                  <a:schemeClr val="bg1"/>
                </a:solidFill>
              </a:rPr>
              <a:t>Broadcast variables to executors</a:t>
            </a:r>
          </a:p>
          <a:p>
            <a:pPr lvl="1"/>
            <a:r>
              <a:rPr lang="en-US" sz="1200" dirty="0">
                <a:solidFill>
                  <a:schemeClr val="bg1"/>
                </a:solidFill>
              </a:rPr>
              <a:t>Use the thread pool on the driver</a:t>
            </a:r>
          </a:p>
        </p:txBody>
      </p:sp>
    </p:spTree>
    <p:extLst>
      <p:ext uri="{BB962C8B-B14F-4D97-AF65-F5344CB8AC3E}">
        <p14:creationId xmlns:p14="http://schemas.microsoft.com/office/powerpoint/2010/main" val="11783535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a:t>
            </a:r>
            <a:r>
              <a:rPr lang="en-US" sz="1600" dirty="0" err="1">
                <a:solidFill>
                  <a:schemeClr val="bg1"/>
                </a:solidFill>
              </a:rPr>
              <a:t>dataframes</a:t>
            </a:r>
            <a:r>
              <a:rPr lang="en-US" sz="1600" dirty="0">
                <a:solidFill>
                  <a:schemeClr val="bg1"/>
                </a:solidFill>
              </a:rPr>
              <a:t>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4597878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097469330"/>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11:15-11:55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11:55-12:15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12:15-12:30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1:15-1:30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700441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Synapse Spark</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3"/>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4"/>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4"/>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3"/>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3"/>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pic>
        <p:nvPicPr>
          <p:cNvPr id="6" name="Picture 5" descr="Icon&#10;&#10;Description automatically generated">
            <a:extLst>
              <a:ext uri="{FF2B5EF4-FFF2-40B4-BE49-F238E27FC236}">
                <a16:creationId xmlns:a16="http://schemas.microsoft.com/office/drawing/2014/main" id="{1BE42FF9-5260-DB9D-2668-70B143E7A6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7416" y="4505152"/>
            <a:ext cx="441695" cy="441695"/>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412" y="1211383"/>
            <a:ext cx="9295175" cy="5365328"/>
          </a:xfrm>
          <a:prstGeom prst="rect">
            <a:avLst/>
          </a:prstGeom>
        </p:spPr>
      </p:pic>
    </p:spTree>
    <p:extLst>
      <p:ext uri="{BB962C8B-B14F-4D97-AF65-F5344CB8AC3E}">
        <p14:creationId xmlns:p14="http://schemas.microsoft.com/office/powerpoint/2010/main" val="367465492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AML Integration – Training a new model</a:t>
            </a:r>
          </a:p>
        </p:txBody>
      </p:sp>
      <p:pic>
        <p:nvPicPr>
          <p:cNvPr id="4098" name="Picture 2" descr="The actions menu next to the saleconsolidated Spark table is expanded with the Machine Learning item selected and the Train new model highlighted.">
            <a:extLst>
              <a:ext uri="{FF2B5EF4-FFF2-40B4-BE49-F238E27FC236}">
                <a16:creationId xmlns:a16="http://schemas.microsoft.com/office/drawing/2014/main" id="{F4259C7E-8541-E5D0-9D5A-BB4CC54D3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65" y="1551361"/>
            <a:ext cx="4282300" cy="30322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Train a new model blade displays with the Regression item highlighted.">
            <a:extLst>
              <a:ext uri="{FF2B5EF4-FFF2-40B4-BE49-F238E27FC236}">
                <a16:creationId xmlns:a16="http://schemas.microsoft.com/office/drawing/2014/main" id="{3CD64BA1-3260-6D28-470D-B044AACFF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788" y="1518080"/>
            <a:ext cx="3378559" cy="32622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Train a new model (Regression) blade displays populated with the preceding values.">
            <a:extLst>
              <a:ext uri="{FF2B5EF4-FFF2-40B4-BE49-F238E27FC236}">
                <a16:creationId xmlns:a16="http://schemas.microsoft.com/office/drawing/2014/main" id="{AFA3ED82-9AE6-27D5-004C-33B56AF71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1176" y="1498562"/>
            <a:ext cx="3250659" cy="3228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6474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AML Integration – Enriching data with an existing model</a:t>
            </a:r>
          </a:p>
        </p:txBody>
      </p:sp>
      <p:pic>
        <p:nvPicPr>
          <p:cNvPr id="5122" name="Picture 2" descr="The actions menu is expanded next to the ProductQuantityForecast table. The Machine Learning and Predict with a model items are selected.">
            <a:extLst>
              <a:ext uri="{FF2B5EF4-FFF2-40B4-BE49-F238E27FC236}">
                <a16:creationId xmlns:a16="http://schemas.microsoft.com/office/drawing/2014/main" id="{3CB0ED69-A5BB-2A18-57DF-9081F3797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1" y="926779"/>
            <a:ext cx="4009927" cy="33370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Predict with a model blade displays with the best model selected from the list.">
            <a:extLst>
              <a:ext uri="{FF2B5EF4-FFF2-40B4-BE49-F238E27FC236}">
                <a16:creationId xmlns:a16="http://schemas.microsoft.com/office/drawing/2014/main" id="{CD26B729-E203-1A99-6435-EC3605EE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058" y="925067"/>
            <a:ext cx="5052947" cy="210720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e Input and Output mapping displays retaining the default values.">
            <a:extLst>
              <a:ext uri="{FF2B5EF4-FFF2-40B4-BE49-F238E27FC236}">
                <a16:creationId xmlns:a16="http://schemas.microsoft.com/office/drawing/2014/main" id="{91437B35-4B78-1DF2-E6BA-87AF64156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058" y="3255785"/>
            <a:ext cx="3575632" cy="273453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he Predict with a model blade displays populated with the aforementioned values.">
            <a:extLst>
              <a:ext uri="{FF2B5EF4-FFF2-40B4-BE49-F238E27FC236}">
                <a16:creationId xmlns:a16="http://schemas.microsoft.com/office/drawing/2014/main" id="{909F623C-5B29-E308-431B-3FBB2278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5360" y="3255785"/>
            <a:ext cx="3924925" cy="285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735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5" name="Picture 4">
            <a:extLst>
              <a:ext uri="{FF2B5EF4-FFF2-40B4-BE49-F238E27FC236}">
                <a16:creationId xmlns:a16="http://schemas.microsoft.com/office/drawing/2014/main" id="{24B89DF9-BAC8-4CF0-AC7A-5811012D7F4A}"/>
              </a:ext>
            </a:extLst>
          </p:cNvPr>
          <p:cNvPicPr>
            <a:picLocks noChangeAspect="1"/>
          </p:cNvPicPr>
          <p:nvPr/>
        </p:nvPicPr>
        <p:blipFill>
          <a:blip r:embed="rId2"/>
          <a:stretch>
            <a:fillRect/>
          </a:stretch>
        </p:blipFill>
        <p:spPr>
          <a:xfrm>
            <a:off x="7546620" y="385677"/>
            <a:ext cx="3042132" cy="5860230"/>
          </a:xfrm>
          <a:prstGeom prst="rect">
            <a:avLst/>
          </a:prstGeom>
        </p:spPr>
      </p:pic>
    </p:spTree>
    <p:extLst>
      <p:ext uri="{BB962C8B-B14F-4D97-AF65-F5344CB8AC3E}">
        <p14:creationId xmlns:p14="http://schemas.microsoft.com/office/powerpoint/2010/main" val="11557265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5" name="Picture 4">
            <a:extLst>
              <a:ext uri="{FF2B5EF4-FFF2-40B4-BE49-F238E27FC236}">
                <a16:creationId xmlns:a16="http://schemas.microsoft.com/office/drawing/2014/main" id="{9F77B4DC-0944-4415-A74E-E2FBF8EB7B7B}"/>
              </a:ext>
            </a:extLst>
          </p:cNvPr>
          <p:cNvPicPr>
            <a:picLocks noChangeAspect="1"/>
          </p:cNvPicPr>
          <p:nvPr/>
        </p:nvPicPr>
        <p:blipFill>
          <a:blip r:embed="rId2"/>
          <a:stretch>
            <a:fillRect/>
          </a:stretch>
        </p:blipFill>
        <p:spPr>
          <a:xfrm>
            <a:off x="8342148" y="112113"/>
            <a:ext cx="1826275" cy="3518056"/>
          </a:xfrm>
          <a:prstGeom prst="rect">
            <a:avLst/>
          </a:prstGeom>
        </p:spPr>
      </p:pic>
      <p:pic>
        <p:nvPicPr>
          <p:cNvPr id="8" name="Picture 7">
            <a:extLst>
              <a:ext uri="{FF2B5EF4-FFF2-40B4-BE49-F238E27FC236}">
                <a16:creationId xmlns:a16="http://schemas.microsoft.com/office/drawing/2014/main" id="{B4ED3D16-146C-4A9B-AA31-58D258560018}"/>
              </a:ext>
            </a:extLst>
          </p:cNvPr>
          <p:cNvPicPr>
            <a:picLocks noChangeAspect="1"/>
          </p:cNvPicPr>
          <p:nvPr/>
        </p:nvPicPr>
        <p:blipFill>
          <a:blip r:embed="rId3"/>
          <a:stretch>
            <a:fillRect/>
          </a:stretch>
        </p:blipFill>
        <p:spPr>
          <a:xfrm>
            <a:off x="3938229" y="3779478"/>
            <a:ext cx="8161114" cy="2438442"/>
          </a:xfrm>
          <a:prstGeom prst="rect">
            <a:avLst/>
          </a:prstGeom>
        </p:spPr>
      </p:pic>
    </p:spTree>
    <p:extLst>
      <p:ext uri="{BB962C8B-B14F-4D97-AF65-F5344CB8AC3E}">
        <p14:creationId xmlns:p14="http://schemas.microsoft.com/office/powerpoint/2010/main" val="38606660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2"/>
          <a:stretch>
            <a:fillRect/>
          </a:stretch>
        </p:blipFill>
        <p:spPr>
          <a:xfrm>
            <a:off x="4952873" y="1215865"/>
            <a:ext cx="6993722" cy="2352018"/>
          </a:xfrm>
          <a:prstGeom prst="rect">
            <a:avLst/>
          </a:prstGeom>
          <a:ln>
            <a:solidFill>
              <a:schemeClr val="tx1"/>
            </a:solidFill>
          </a:ln>
        </p:spPr>
      </p:pic>
      <p:pic>
        <p:nvPicPr>
          <p:cNvPr id="5" name="Picture 4">
            <a:extLst>
              <a:ext uri="{FF2B5EF4-FFF2-40B4-BE49-F238E27FC236}">
                <a16:creationId xmlns:a16="http://schemas.microsoft.com/office/drawing/2014/main" id="{E34A077B-4601-4D74-BB92-2830061F49C0}"/>
              </a:ext>
            </a:extLst>
          </p:cNvPr>
          <p:cNvPicPr>
            <a:picLocks noChangeAspect="1"/>
          </p:cNvPicPr>
          <p:nvPr/>
        </p:nvPicPr>
        <p:blipFill>
          <a:blip r:embed="rId3"/>
          <a:stretch>
            <a:fillRect/>
          </a:stretch>
        </p:blipFill>
        <p:spPr>
          <a:xfrm>
            <a:off x="3508506" y="4066199"/>
            <a:ext cx="8610341" cy="2352018"/>
          </a:xfrm>
          <a:prstGeom prst="rect">
            <a:avLst/>
          </a:prstGeom>
        </p:spPr>
      </p:pic>
    </p:spTree>
    <p:extLst>
      <p:ext uri="{BB962C8B-B14F-4D97-AF65-F5344CB8AC3E}">
        <p14:creationId xmlns:p14="http://schemas.microsoft.com/office/powerpoint/2010/main" val="18964789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4" name="Picture 3">
            <a:extLst>
              <a:ext uri="{FF2B5EF4-FFF2-40B4-BE49-F238E27FC236}">
                <a16:creationId xmlns:a16="http://schemas.microsoft.com/office/drawing/2014/main" id="{689FAF43-8406-41F9-9D38-849B32471657}"/>
              </a:ext>
            </a:extLst>
          </p:cNvPr>
          <p:cNvPicPr>
            <a:picLocks noChangeAspect="1"/>
          </p:cNvPicPr>
          <p:nvPr/>
        </p:nvPicPr>
        <p:blipFill>
          <a:blip r:embed="rId2"/>
          <a:stretch>
            <a:fillRect/>
          </a:stretch>
        </p:blipFill>
        <p:spPr>
          <a:xfrm>
            <a:off x="426425" y="3962733"/>
            <a:ext cx="11268456" cy="2801446"/>
          </a:xfrm>
          <a:prstGeom prst="rect">
            <a:avLst/>
          </a:prstGeom>
        </p:spPr>
      </p:pic>
      <p:pic>
        <p:nvPicPr>
          <p:cNvPr id="7" name="Picture 6">
            <a:extLst>
              <a:ext uri="{FF2B5EF4-FFF2-40B4-BE49-F238E27FC236}">
                <a16:creationId xmlns:a16="http://schemas.microsoft.com/office/drawing/2014/main" id="{5E417E23-C164-4F91-8379-5AA88DDDB7EE}"/>
              </a:ext>
            </a:extLst>
          </p:cNvPr>
          <p:cNvPicPr>
            <a:picLocks noChangeAspect="1"/>
          </p:cNvPicPr>
          <p:nvPr/>
        </p:nvPicPr>
        <p:blipFill>
          <a:blip r:embed="rId3"/>
          <a:stretch>
            <a:fillRect/>
          </a:stretch>
        </p:blipFill>
        <p:spPr>
          <a:xfrm>
            <a:off x="426424" y="1059719"/>
            <a:ext cx="11268455" cy="2823900"/>
          </a:xfrm>
          <a:prstGeom prst="rect">
            <a:avLst/>
          </a:prstGeom>
        </p:spPr>
      </p:pic>
    </p:spTree>
    <p:extLst>
      <p:ext uri="{BB962C8B-B14F-4D97-AF65-F5344CB8AC3E}">
        <p14:creationId xmlns:p14="http://schemas.microsoft.com/office/powerpoint/2010/main" val="22807225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1026" name="Picture 2">
            <a:extLst>
              <a:ext uri="{FF2B5EF4-FFF2-40B4-BE49-F238E27FC236}">
                <a16:creationId xmlns:a16="http://schemas.microsoft.com/office/drawing/2014/main" id="{C91933C4-52E0-3D3E-236E-FF967045E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903" y="797711"/>
            <a:ext cx="5247190" cy="5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050" name="Picture 2">
            <a:extLst>
              <a:ext uri="{FF2B5EF4-FFF2-40B4-BE49-F238E27FC236}">
                <a16:creationId xmlns:a16="http://schemas.microsoft.com/office/drawing/2014/main" id="{C075A896-14A1-9F53-81C5-0434BBFB8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548" y="1097184"/>
            <a:ext cx="4663632" cy="466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8649</TotalTime>
  <Words>6456</Words>
  <Application>Microsoft Office PowerPoint</Application>
  <PresentationFormat>Widescreen</PresentationFormat>
  <Paragraphs>1077</Paragraphs>
  <Slides>84</Slides>
  <Notes>55</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84</vt:i4>
      </vt:variant>
    </vt:vector>
  </HeadingPairs>
  <TitlesOfParts>
    <vt:vector size="99"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Synapse Spark</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optional</vt:lpstr>
      <vt:lpstr>Library Management - Python</vt:lpstr>
      <vt:lpstr>Python Library Requirements Format</vt:lpstr>
      <vt:lpstr>Spark Pools - Configuring</vt:lpstr>
      <vt:lpstr>Optimizing Spark Performance</vt:lpstr>
      <vt:lpstr>Use the right data abstraction</vt:lpstr>
      <vt:lpstr>Data formats, cache, and memory</vt:lpstr>
      <vt:lpstr>Other considerations</vt:lpstr>
      <vt:lpstr>Hyperspace</vt:lpstr>
      <vt:lpstr>Spark CDM connector</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Microsoft Spark Utilities</vt:lpstr>
      <vt:lpstr>Pop Quiz #4</vt:lpstr>
      <vt:lpstr>Pop Quiz #4</vt:lpstr>
      <vt:lpstr>Machine Learning in Azure Synapse Analytics</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What is ONNX?</vt:lpstr>
      <vt:lpstr>PowerPoint Presentation</vt:lpstr>
      <vt:lpstr>PowerPoint Presentation</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216</cp:revision>
  <dcterms:created xsi:type="dcterms:W3CDTF">2020-05-01T23:34:12Z</dcterms:created>
  <dcterms:modified xsi:type="dcterms:W3CDTF">2022-05-26T11:08:25Z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